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46"/>
  </p:notesMasterIdLst>
  <p:sldIdLst>
    <p:sldId id="383" r:id="rId3"/>
    <p:sldId id="408" r:id="rId4"/>
    <p:sldId id="386" r:id="rId5"/>
    <p:sldId id="387" r:id="rId6"/>
    <p:sldId id="385" r:id="rId7"/>
    <p:sldId id="388" r:id="rId8"/>
    <p:sldId id="390" r:id="rId9"/>
    <p:sldId id="423" r:id="rId10"/>
    <p:sldId id="409" r:id="rId11"/>
    <p:sldId id="394" r:id="rId12"/>
    <p:sldId id="393" r:id="rId13"/>
    <p:sldId id="395" r:id="rId14"/>
    <p:sldId id="424" r:id="rId15"/>
    <p:sldId id="414" r:id="rId16"/>
    <p:sldId id="415" r:id="rId17"/>
    <p:sldId id="382" r:id="rId18"/>
    <p:sldId id="391" r:id="rId19"/>
    <p:sldId id="392" r:id="rId20"/>
    <p:sldId id="412" r:id="rId21"/>
    <p:sldId id="397" r:id="rId22"/>
    <p:sldId id="396" r:id="rId23"/>
    <p:sldId id="399" r:id="rId24"/>
    <p:sldId id="400" r:id="rId25"/>
    <p:sldId id="398" r:id="rId26"/>
    <p:sldId id="410" r:id="rId27"/>
    <p:sldId id="401" r:id="rId28"/>
    <p:sldId id="411" r:id="rId29"/>
    <p:sldId id="413" r:id="rId30"/>
    <p:sldId id="402" r:id="rId31"/>
    <p:sldId id="418" r:id="rId32"/>
    <p:sldId id="417" r:id="rId33"/>
    <p:sldId id="416" r:id="rId34"/>
    <p:sldId id="419" r:id="rId35"/>
    <p:sldId id="420" r:id="rId36"/>
    <p:sldId id="403" r:id="rId37"/>
    <p:sldId id="407" r:id="rId38"/>
    <p:sldId id="404" r:id="rId39"/>
    <p:sldId id="405" r:id="rId40"/>
    <p:sldId id="406" r:id="rId41"/>
    <p:sldId id="425" r:id="rId42"/>
    <p:sldId id="316" r:id="rId43"/>
    <p:sldId id="421" r:id="rId44"/>
    <p:sldId id="42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14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C8D0"/>
    <a:srgbClr val="BEDFE4"/>
    <a:srgbClr val="FFFFFF"/>
    <a:srgbClr val="D2EBEF"/>
    <a:srgbClr val="00297A"/>
    <a:srgbClr val="7ED0CC"/>
    <a:srgbClr val="002B6A"/>
    <a:srgbClr val="E7F6F9"/>
    <a:srgbClr val="49AFC4"/>
    <a:srgbClr val="71C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5128" autoAdjust="0"/>
  </p:normalViewPr>
  <p:slideViewPr>
    <p:cSldViewPr snapToGrid="0" showGuides="1">
      <p:cViewPr varScale="1">
        <p:scale>
          <a:sx n="72" d="100"/>
          <a:sy n="72" d="100"/>
        </p:scale>
        <p:origin x="654" y="72"/>
      </p:cViewPr>
      <p:guideLst>
        <p:guide orient="horz" pos="2296"/>
        <p:guide pos="14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220DD-F815-4785-A1B2-3510446CFE34}" type="datetimeFigureOut">
              <a:rPr lang="en-IN" smtClean="0"/>
              <a:t>12-05-2020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F3364-A7DB-4F6B-AEA5-975291C6CB3C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46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323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9214-F451-477A-B617-5C74A4CD2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6D049-F822-4B92-BFB6-EE0B8087C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15C8F-4B03-4CAB-938B-829BF391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10BE-A5D8-4C06-9CB1-4FB89613DA60}" type="datetimeFigureOut">
              <a:rPr lang="en-IN" smtClean="0"/>
              <a:t>12-05-2020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34EB5-5905-4004-9361-2CA7FD68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82FF6-A66B-48BE-88D8-FC37E170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2AEF7-1C8C-4F27-9F91-265614AC2E4C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71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924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153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0140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983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4666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1438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9910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3106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4756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331-C93C-4A62-8706-E5CDAF2B3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4" y="459629"/>
            <a:ext cx="10515600" cy="427877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0610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3" pos="1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22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20595" y="8753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7918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6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640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88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469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942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61A0A-D110-4DFF-B6F0-1900DC2A7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22618-B502-4A31-9BE6-9D0F1929A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433B3-2284-4207-BA6D-EED46F1A8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110BE-A5D8-4C06-9CB1-4FB89613DA60}" type="datetimeFigureOut">
              <a:rPr lang="en-IN" smtClean="0"/>
              <a:t>12-05-2020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705ED-A37F-4FB2-9113-3C897B2E2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A24B2-ADB8-40DD-85BF-4078676B5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2AEF7-1C8C-4F27-9F91-265614AC2E4C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8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00591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iovamny@gmail.com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51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hyperlink" Target="https://www.linkedin.com/in/flutter-dominicana-7a533a198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11" Type="http://schemas.openxmlformats.org/officeDocument/2006/relationships/hyperlink" Target="https://www.eventbrite.com/o/28290902701/" TargetMode="External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3.png"/><Relationship Id="rId5" Type="http://schemas.openxmlformats.org/officeDocument/2006/relationships/image" Target="../media/image29.png"/><Relationship Id="rId4" Type="http://schemas.openxmlformats.org/officeDocument/2006/relationships/image" Target="../media/image10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7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7" name="Picture 8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BD01C-43B9-44CE-B37B-7F7101DD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State Management</a:t>
            </a:r>
            <a:b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2020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1038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Why is Flutter the Ultimate Solution for MVP Development?">
            <a:extLst>
              <a:ext uri="{FF2B5EF4-FFF2-40B4-BE49-F238E27FC236}">
                <a16:creationId xmlns:a16="http://schemas.microsoft.com/office/drawing/2014/main" id="{C209F2EA-7EDC-4692-9A56-C838D04A3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34126" b="-1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GDG Accra (Accra, Ghana) | Meetup">
            <a:extLst>
              <a:ext uri="{FF2B5EF4-FFF2-40B4-BE49-F238E27FC236}">
                <a16:creationId xmlns:a16="http://schemas.microsoft.com/office/drawing/2014/main" id="{6671BBAE-03D6-4C3F-87BF-1DC79FDD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232" y="2292066"/>
            <a:ext cx="5109295" cy="2873977"/>
          </a:xfrm>
          <a:prstGeom prst="rect">
            <a:avLst/>
          </a:prstGeom>
          <a:noFill/>
          <a:effectLst>
            <a:outerShdw dist="25400" dir="6480000" algn="ctr" rotWithShape="0">
              <a:srgbClr val="000000">
                <a:alpha val="6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4" descr="Flutter Dominicana - Organizador de comunidad - Flutter Dominicana ...">
            <a:extLst>
              <a:ext uri="{FF2B5EF4-FFF2-40B4-BE49-F238E27FC236}">
                <a16:creationId xmlns:a16="http://schemas.microsoft.com/office/drawing/2014/main" id="{CFE83B0C-273C-450A-9720-24A97A5F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9316" y="261134"/>
            <a:ext cx="2054207" cy="2054207"/>
          </a:xfrm>
          <a:prstGeom prst="ellipse">
            <a:avLst/>
          </a:prstGeom>
          <a:ln>
            <a:noFill/>
          </a:ln>
          <a:effectLst>
            <a:outerShdw blurRad="50800" dist="50800" dir="5400000" sx="139000" sy="139000" algn="ctr" rotWithShape="0">
              <a:srgbClr val="000000">
                <a:alpha val="28000"/>
              </a:srgb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82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C03E23-14ED-4B63-A596-B4F788217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8" r="9089" b="22649"/>
          <a:stretch/>
        </p:blipFill>
        <p:spPr>
          <a:xfrm>
            <a:off x="5145228" y="10"/>
            <a:ext cx="7046771" cy="685799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3A2990-701E-408C-A79D-1F57C896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53" y="1509948"/>
            <a:ext cx="4667247" cy="2331852"/>
          </a:xfrm>
          <a:ln>
            <a:noFill/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s-ES" sz="4000" dirty="0">
                <a:solidFill>
                  <a:schemeClr val="tx1"/>
                </a:solidFill>
              </a:rPr>
            </a:br>
            <a:r>
              <a:rPr lang="es-ES" sz="4000" dirty="0" err="1">
                <a:solidFill>
                  <a:schemeClr val="tx1"/>
                </a:solidFill>
              </a:rPr>
              <a:t>Stateless</a:t>
            </a:r>
            <a:r>
              <a:rPr lang="es-ES" sz="4000" dirty="0">
                <a:solidFill>
                  <a:schemeClr val="tx1"/>
                </a:solidFill>
              </a:rPr>
              <a:t> y </a:t>
            </a:r>
            <a:r>
              <a:rPr lang="es-ES" sz="4000" dirty="0" err="1">
                <a:solidFill>
                  <a:schemeClr val="tx1"/>
                </a:solidFill>
              </a:rPr>
              <a:t>Stateful</a:t>
            </a:r>
            <a:r>
              <a:rPr lang="es-ES" sz="4000" dirty="0">
                <a:solidFill>
                  <a:schemeClr val="tx1"/>
                </a:solidFill>
              </a:rPr>
              <a:t> widgets</a:t>
            </a:r>
            <a:br>
              <a:rPr lang="es-ES" sz="4000" dirty="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417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que contiene firmar, calle, oscuro, montado&#10;&#10;Descripción generada automáticamente">
            <a:extLst>
              <a:ext uri="{FF2B5EF4-FFF2-40B4-BE49-F238E27FC236}">
                <a16:creationId xmlns:a16="http://schemas.microsoft.com/office/drawing/2014/main" id="{2DA3F15F-24DD-4380-91A4-608A163FE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" r="-2" b="15679"/>
          <a:stretch/>
        </p:blipFill>
        <p:spPr bwMode="auto"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firmar, texto, calle, camino&#10;&#10;Descripción generada automáticamente">
            <a:extLst>
              <a:ext uri="{FF2B5EF4-FFF2-40B4-BE49-F238E27FC236}">
                <a16:creationId xmlns:a16="http://schemas.microsoft.com/office/drawing/2014/main" id="{710AF176-DA3E-4818-8860-457B528E8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8" b="16792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DEA66D0-F16B-4339-AB20-5269E841EB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05" b="3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Imagen 2" descr="Imagen que contiene pantalla, sostener, laptop, monitor&#10;&#10;Descripción generada automáticamente">
            <a:extLst>
              <a:ext uri="{FF2B5EF4-FFF2-40B4-BE49-F238E27FC236}">
                <a16:creationId xmlns:a16="http://schemas.microsoft.com/office/drawing/2014/main" id="{2FF05CE5-EA0C-44BA-951A-1B595613C5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62" r="8696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343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1DA14E31-26DE-4B5F-8F51-4ED667CE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112" y="-202912"/>
            <a:ext cx="5442739" cy="3061541"/>
          </a:xfrm>
          <a:prstGeom prst="rect">
            <a:avLst/>
          </a:prstGeom>
        </p:spPr>
      </p:pic>
      <p:pic>
        <p:nvPicPr>
          <p:cNvPr id="46" name="Picture 4" descr="How to implement swipe to dismiss in a list in Flutter - Musings ...">
            <a:extLst>
              <a:ext uri="{FF2B5EF4-FFF2-40B4-BE49-F238E27FC236}">
                <a16:creationId xmlns:a16="http://schemas.microsoft.com/office/drawing/2014/main" id="{466ECD20-6934-4401-9F1E-4B2C0D60F9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0687" y="0"/>
            <a:ext cx="2373045" cy="380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DD4E782-1202-471A-AF01-87CB37CC2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08" y="3006496"/>
            <a:ext cx="6478774" cy="338515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3CEE2D5-C8AA-4D36-AE11-1D5DC73F0E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68" t="15287" r="15784" b="13465"/>
          <a:stretch/>
        </p:blipFill>
        <p:spPr>
          <a:xfrm>
            <a:off x="4913754" y="80359"/>
            <a:ext cx="2164010" cy="249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C84B00-177F-4AF6-A0F7-B8ACE41E6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8686" y="4002825"/>
            <a:ext cx="4267200" cy="277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D9A9F3-846E-42BF-9F7A-1595C470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640081"/>
            <a:ext cx="3606459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/>
              <a:t>StatefulWidget</a:t>
            </a:r>
            <a:endParaRPr lang="en-US" sz="4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CD3BDF-FB32-44F7-B709-4A9EEADE4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83" b="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9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1B058-D0D5-408D-A79C-8CB7A3F9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4" y="459629"/>
            <a:ext cx="10515600" cy="427877"/>
          </a:xfrm>
        </p:spPr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E1D252-064D-4135-8E26-198903F3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53"/>
            <a:ext cx="12146848" cy="654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7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AA46B9-F2D6-4940-88DD-99AE43AC4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48713E06-6EC4-4DF0-90F4-2B0DF22D311B}"/>
              </a:ext>
            </a:extLst>
          </p:cNvPr>
          <p:cNvSpPr/>
          <p:nvPr/>
        </p:nvSpPr>
        <p:spPr>
          <a:xfrm>
            <a:off x="0" y="6056693"/>
            <a:ext cx="12191980" cy="516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78C980-46A0-422D-AFA2-01F70F9BE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149" y="-159552"/>
            <a:ext cx="2239877" cy="22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59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Rectangle 98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219CB6F-392E-4AA9-BAEF-A4E64B67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Ciclo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Vida de Flutter</a:t>
            </a:r>
          </a:p>
        </p:txBody>
      </p:sp>
      <p:pic>
        <p:nvPicPr>
          <p:cNvPr id="862" name="Imagen 861" descr="Imagen que contiene firmar, texto, calle, camino&#10;&#10;Descripción generada automáticamente">
            <a:extLst>
              <a:ext uri="{FF2B5EF4-FFF2-40B4-BE49-F238E27FC236}">
                <a16:creationId xmlns:a16="http://schemas.microsoft.com/office/drawing/2014/main" id="{0DEF32EC-D1B0-4C84-87CF-CD1C4BC2D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" b="1"/>
          <a:stretch/>
        </p:blipFill>
        <p:spPr>
          <a:xfrm>
            <a:off x="271448" y="3437588"/>
            <a:ext cx="4160452" cy="3049204"/>
          </a:xfrm>
          <a:prstGeom prst="rect">
            <a:avLst/>
          </a:prstGeom>
        </p:spPr>
      </p:pic>
      <p:pic>
        <p:nvPicPr>
          <p:cNvPr id="860" name="Imagen 859">
            <a:extLst>
              <a:ext uri="{FF2B5EF4-FFF2-40B4-BE49-F238E27FC236}">
                <a16:creationId xmlns:a16="http://schemas.microsoft.com/office/drawing/2014/main" id="{C69EB7D6-3E7B-4183-AF16-8C7961EA7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0" r="2" b="14748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1" name="Imagen 860">
            <a:extLst>
              <a:ext uri="{FF2B5EF4-FFF2-40B4-BE49-F238E27FC236}">
                <a16:creationId xmlns:a16="http://schemas.microsoft.com/office/drawing/2014/main" id="{0EED0AB4-8FE8-484B-A54A-854FBDC8D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362"/>
          <a:stretch/>
        </p:blipFill>
        <p:spPr>
          <a:xfrm>
            <a:off x="271448" y="280718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2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C03E23-14ED-4B63-A596-B4F788217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8" r="9089" b="22649"/>
          <a:stretch/>
        </p:blipFill>
        <p:spPr>
          <a:xfrm>
            <a:off x="5145228" y="10"/>
            <a:ext cx="7046771" cy="685799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3A2990-701E-408C-A79D-1F57C896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53" y="1509948"/>
            <a:ext cx="4667247" cy="2331852"/>
          </a:xfrm>
          <a:ln>
            <a:noFill/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s-ES" sz="4000" dirty="0">
                <a:solidFill>
                  <a:schemeClr val="tx1"/>
                </a:solidFill>
              </a:rPr>
            </a:br>
            <a:r>
              <a:rPr lang="es-ES" sz="4000" dirty="0">
                <a:solidFill>
                  <a:schemeClr val="tx1"/>
                </a:solidFill>
              </a:rPr>
              <a:t>Estado efímero </a:t>
            </a:r>
            <a:br>
              <a:rPr lang="es-ES" sz="4000" dirty="0">
                <a:solidFill>
                  <a:schemeClr val="tx1"/>
                </a:solidFill>
              </a:rPr>
            </a:br>
            <a:r>
              <a:rPr lang="es-ES" sz="4000" dirty="0">
                <a:solidFill>
                  <a:schemeClr val="tx1"/>
                </a:solidFill>
              </a:rPr>
              <a:t>vs </a:t>
            </a:r>
            <a:br>
              <a:rPr lang="es-ES" sz="4000" dirty="0">
                <a:solidFill>
                  <a:schemeClr val="tx1"/>
                </a:solidFill>
              </a:rPr>
            </a:br>
            <a:r>
              <a:rPr lang="es-ES" sz="4000" dirty="0">
                <a:solidFill>
                  <a:schemeClr val="tx1"/>
                </a:solidFill>
              </a:rPr>
              <a:t>Estado de aplicación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549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42F1731-0236-444F-97AD-656F9860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84" y="156224"/>
            <a:ext cx="5262318" cy="459879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Estado </a:t>
            </a:r>
            <a:r>
              <a:rPr lang="en-US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Efimero</a:t>
            </a:r>
            <a:endParaRPr lang="es-E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4" name="Rectángulo 223">
            <a:extLst>
              <a:ext uri="{FF2B5EF4-FFF2-40B4-BE49-F238E27FC236}">
                <a16:creationId xmlns:a16="http://schemas.microsoft.com/office/drawing/2014/main" id="{09F68CBC-89AB-4195-A41D-F5EE91416870}"/>
              </a:ext>
            </a:extLst>
          </p:cNvPr>
          <p:cNvSpPr/>
          <p:nvPr/>
        </p:nvSpPr>
        <p:spPr>
          <a:xfrm>
            <a:off x="363284" y="758563"/>
            <a:ext cx="5262318" cy="3139321"/>
          </a:xfrm>
          <a:prstGeom prst="rect">
            <a:avLst/>
          </a:prstGeom>
          <a:ln>
            <a:solidFill>
              <a:srgbClr val="BEDFE4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/>
              <a:t>El estado efímero (a veces llamado estado de IU o estado local ) es el estado que puede contener perfectamente en un solo widget.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página actual en un </a:t>
            </a:r>
            <a:r>
              <a:rPr lang="es-ES" sz="2000" dirty="0" err="1"/>
              <a:t>PageView</a:t>
            </a: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progreso actual de una animación compleja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pestaña seleccionada actual en un </a:t>
            </a:r>
            <a:r>
              <a:rPr lang="es-ES" sz="2000" dirty="0" err="1"/>
              <a:t>BottomNavigationBar</a:t>
            </a:r>
            <a:r>
              <a:rPr lang="es-ES" sz="2000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Calculadora</a:t>
            </a:r>
          </a:p>
          <a:p>
            <a:endParaRPr lang="es-ES" dirty="0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2529C0CF-B1BC-4AD2-9A55-DF32FECF5766}"/>
              </a:ext>
            </a:extLst>
          </p:cNvPr>
          <p:cNvSpPr txBox="1">
            <a:spLocks/>
          </p:cNvSpPr>
          <p:nvPr/>
        </p:nvSpPr>
        <p:spPr>
          <a:xfrm>
            <a:off x="6566400" y="156224"/>
            <a:ext cx="5262318" cy="45987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Estado de la </a:t>
            </a:r>
            <a:r>
              <a:rPr lang="en-US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Aplicación</a:t>
            </a:r>
            <a:endParaRPr lang="es-E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445D43C-9F71-472E-AF75-2E2ABBD4F277}"/>
              </a:ext>
            </a:extLst>
          </p:cNvPr>
          <p:cNvSpPr/>
          <p:nvPr/>
        </p:nvSpPr>
        <p:spPr>
          <a:xfrm>
            <a:off x="6698331" y="711864"/>
            <a:ext cx="5262318" cy="4093428"/>
          </a:xfrm>
          <a:prstGeom prst="rect">
            <a:avLst/>
          </a:prstGeom>
          <a:ln>
            <a:solidFill>
              <a:srgbClr val="BEDFE4"/>
            </a:solidFill>
          </a:ln>
        </p:spPr>
        <p:txBody>
          <a:bodyPr wrap="square">
            <a:spAutoFit/>
          </a:bodyPr>
          <a:lstStyle/>
          <a:p>
            <a:r>
              <a:rPr lang="es-ES" sz="2000"/>
              <a:t>El estado que no es efímero, que desea compartir en muchas partes de su aplicación y que desea mantener entre sesiones de usuario, es lo que llamamos estado de aplicación (a veces también llamado estado compartido).</a:t>
            </a:r>
          </a:p>
          <a:p>
            <a:endParaRPr lang="es-E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Preferencias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Información de inicio de sesión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Notificaciones en una aplicación de red social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El carrito de compras en una aplicación de comercio electrónico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Estado leído / no leído de artículos en una aplicación de noticias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BA958D3-2AE2-4C6E-AEB1-B0A5AF7E22BA}"/>
              </a:ext>
            </a:extLst>
          </p:cNvPr>
          <p:cNvSpPr/>
          <p:nvPr/>
        </p:nvSpPr>
        <p:spPr>
          <a:xfrm>
            <a:off x="4544703" y="4084112"/>
            <a:ext cx="158428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dirty="0" err="1"/>
              <a:t>StatefulWidget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2CF2A3A-4BC9-454E-A984-5F38E459C3D1}"/>
              </a:ext>
            </a:extLst>
          </p:cNvPr>
          <p:cNvSpPr/>
          <p:nvPr/>
        </p:nvSpPr>
        <p:spPr>
          <a:xfrm>
            <a:off x="2621584" y="4692639"/>
            <a:ext cx="74571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dirty="0" err="1"/>
              <a:t>MobX</a:t>
            </a: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665ADF7-B9E8-4829-B55B-59446466C632}"/>
              </a:ext>
            </a:extLst>
          </p:cNvPr>
          <p:cNvSpPr/>
          <p:nvPr/>
        </p:nvSpPr>
        <p:spPr>
          <a:xfrm>
            <a:off x="517486" y="4068497"/>
            <a:ext cx="345787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dirty="0" err="1"/>
              <a:t>InheritedWidget</a:t>
            </a:r>
            <a:r>
              <a:rPr lang="es-ES" dirty="0"/>
              <a:t> &amp; </a:t>
            </a:r>
            <a:r>
              <a:rPr lang="es-ES" dirty="0" err="1"/>
              <a:t>InheritedModel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C342305-EE13-48AE-94CC-EF0044A4A41C}"/>
              </a:ext>
            </a:extLst>
          </p:cNvPr>
          <p:cNvSpPr/>
          <p:nvPr/>
        </p:nvSpPr>
        <p:spPr>
          <a:xfrm>
            <a:off x="3579464" y="4838391"/>
            <a:ext cx="25825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dirty="0" err="1"/>
              <a:t>Provider</a:t>
            </a:r>
            <a:r>
              <a:rPr lang="es-ES" dirty="0"/>
              <a:t> &amp; </a:t>
            </a:r>
            <a:r>
              <a:rPr lang="es-ES" dirty="0" err="1"/>
              <a:t>Scoped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D3F5FA3-E7BE-4D02-8B3A-9C7BA967929D}"/>
              </a:ext>
            </a:extLst>
          </p:cNvPr>
          <p:cNvSpPr/>
          <p:nvPr/>
        </p:nvSpPr>
        <p:spPr>
          <a:xfrm>
            <a:off x="3197404" y="5373233"/>
            <a:ext cx="76412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dirty="0" err="1"/>
              <a:t>Redux</a:t>
            </a:r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028D89-8467-465C-B842-F42C94972B1B}"/>
              </a:ext>
            </a:extLst>
          </p:cNvPr>
          <p:cNvSpPr/>
          <p:nvPr/>
        </p:nvSpPr>
        <p:spPr>
          <a:xfrm>
            <a:off x="6161966" y="5458660"/>
            <a:ext cx="107273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dirty="0" err="1"/>
              <a:t>BLoC</a:t>
            </a:r>
            <a:r>
              <a:rPr lang="es-ES" dirty="0"/>
              <a:t> / </a:t>
            </a:r>
            <a:r>
              <a:rPr lang="es-ES" dirty="0" err="1"/>
              <a:t>Rx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59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6F0D83-31C5-4556-A685-FA117184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3428" y="194612"/>
            <a:ext cx="3127514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s-ES" sz="3600" b="1" dirty="0">
                <a:ln/>
                <a:solidFill>
                  <a:srgbClr val="FFC000"/>
                </a:solidFill>
                <a:latin typeface="Signika Negative"/>
                <a:ea typeface="+mn-ea"/>
                <a:cs typeface="+mn-cs"/>
              </a:rPr>
              <a:t>"La regla de oro es: hacer lo que sea menos incómodo ".</a:t>
            </a:r>
            <a:br>
              <a:rPr lang="es-ES" sz="3600" b="1" dirty="0">
                <a:ln/>
                <a:solidFill>
                  <a:srgbClr val="FFC000"/>
                </a:solidFill>
                <a:latin typeface="Signika Negative"/>
                <a:ea typeface="+mn-ea"/>
                <a:cs typeface="+mn-cs"/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066B0B-3A6A-4741-B370-BD59ACD3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53" y="484631"/>
            <a:ext cx="8115511" cy="57241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362B2F-9C00-4C89-9BF6-172F64B4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823" y="3824542"/>
            <a:ext cx="2841711" cy="23292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764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 hombre con traje y corbata&#10;&#10;Descripción generada automáticamente">
            <a:extLst>
              <a:ext uri="{FF2B5EF4-FFF2-40B4-BE49-F238E27FC236}">
                <a16:creationId xmlns:a16="http://schemas.microsoft.com/office/drawing/2014/main" id="{D68BB6A3-3282-447E-AC4C-6B6DCCBC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3" y="1130845"/>
            <a:ext cx="3694066" cy="46528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Imagen 4" descr="Imagen que contiene reloj&#10;&#10;Descripción generada automáticamente">
            <a:extLst>
              <a:ext uri="{FF2B5EF4-FFF2-40B4-BE49-F238E27FC236}">
                <a16:creationId xmlns:a16="http://schemas.microsoft.com/office/drawing/2014/main" id="{803F681E-56FA-4E24-BF1F-2BAB4BF8B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3"/>
          <a:stretch/>
        </p:blipFill>
        <p:spPr>
          <a:xfrm>
            <a:off x="5322627" y="643467"/>
            <a:ext cx="6646461" cy="4856581"/>
          </a:xfrm>
          <a:prstGeom prst="rect">
            <a:avLst/>
          </a:prstGeom>
        </p:spPr>
      </p:pic>
      <p:pic>
        <p:nvPicPr>
          <p:cNvPr id="22" name="Picture 2" descr="GDG Accra (Accra, Ghana) | Meetup">
            <a:extLst>
              <a:ext uri="{FF2B5EF4-FFF2-40B4-BE49-F238E27FC236}">
                <a16:creationId xmlns:a16="http://schemas.microsoft.com/office/drawing/2014/main" id="{74E8CBEE-71BA-439F-AE72-D4426FE8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0864" y="4199716"/>
            <a:ext cx="5109295" cy="2873977"/>
          </a:xfrm>
          <a:prstGeom prst="rect">
            <a:avLst/>
          </a:prstGeom>
          <a:noFill/>
          <a:effectLst>
            <a:outerShdw dist="25400" dir="6480000" algn="ctr" rotWithShape="0">
              <a:srgbClr val="000000">
                <a:alpha val="6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lutter Dominicana - Organizador de comunidad - Flutter Dominicana ...">
            <a:extLst>
              <a:ext uri="{FF2B5EF4-FFF2-40B4-BE49-F238E27FC236}">
                <a16:creationId xmlns:a16="http://schemas.microsoft.com/office/drawing/2014/main" id="{45E771E4-5F08-4E33-8A2D-D15335D3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6024" y="4094923"/>
            <a:ext cx="579696" cy="579696"/>
          </a:xfrm>
          <a:prstGeom prst="ellipse">
            <a:avLst/>
          </a:prstGeom>
          <a:ln>
            <a:noFill/>
          </a:ln>
          <a:effectLst>
            <a:outerShdw blurRad="50800" dist="50800" dir="5400000" sx="139000" sy="139000" algn="ctr" rotWithShape="0">
              <a:srgbClr val="000000">
                <a:alpha val="28000"/>
              </a:srgb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BFB8F9A-B916-4D82-9EF1-65A5EEF968DC}"/>
              </a:ext>
            </a:extLst>
          </p:cNvPr>
          <p:cNvSpPr/>
          <p:nvPr/>
        </p:nvSpPr>
        <p:spPr>
          <a:xfrm rot="21241261">
            <a:off x="-81688" y="5857427"/>
            <a:ext cx="68354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Diovamny </a:t>
            </a:r>
            <a:r>
              <a:rPr lang="es-E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Garcia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453E27C-20A7-4DF9-AC5D-0FB29763F4F8}"/>
              </a:ext>
            </a:extLst>
          </p:cNvPr>
          <p:cNvSpPr txBox="1"/>
          <p:nvPr/>
        </p:nvSpPr>
        <p:spPr>
          <a:xfrm rot="21256712">
            <a:off x="2276551" y="6314585"/>
            <a:ext cx="229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Diovamny@gmail.com</a:t>
            </a:r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7984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A7CD98E-C1A5-4030-A419-A6A1E1AF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71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4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c 36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3A2990-701E-408C-A79D-1F57C896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Estado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Efimero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Oval 38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4703" y="541034"/>
            <a:ext cx="931930" cy="9066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C03E23-14ED-4B63-A596-B4F788217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" r="-2" b="12632"/>
          <a:stretch/>
        </p:blipFill>
        <p:spPr>
          <a:xfrm>
            <a:off x="6041841" y="413674"/>
            <a:ext cx="4123157" cy="4123157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46" name="Rectangle 40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501" y="3865664"/>
            <a:ext cx="739429" cy="739429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656303-213C-4E58-99C6-5F427E939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10" b="-1"/>
          <a:stretch/>
        </p:blipFill>
        <p:spPr>
          <a:xfrm>
            <a:off x="8695537" y="3158548"/>
            <a:ext cx="3047542" cy="3047542"/>
          </a:xfrm>
          <a:custGeom>
            <a:avLst/>
            <a:gdLst/>
            <a:ahLst/>
            <a:cxnLst/>
            <a:rect l="l" t="t" r="r" b="b"/>
            <a:pathLst>
              <a:path w="2283868" h="2283868">
                <a:moveTo>
                  <a:pt x="1141934" y="0"/>
                </a:moveTo>
                <a:cubicBezTo>
                  <a:pt x="1772607" y="0"/>
                  <a:pt x="2283868" y="511261"/>
                  <a:pt x="2283868" y="1141934"/>
                </a:cubicBezTo>
                <a:cubicBezTo>
                  <a:pt x="2283868" y="1772607"/>
                  <a:pt x="1772607" y="2283868"/>
                  <a:pt x="1141934" y="2283868"/>
                </a:cubicBezTo>
                <a:cubicBezTo>
                  <a:pt x="511261" y="2283868"/>
                  <a:pt x="0" y="1772607"/>
                  <a:pt x="0" y="1141934"/>
                </a:cubicBezTo>
                <a:cubicBezTo>
                  <a:pt x="0" y="511261"/>
                  <a:pt x="511261" y="0"/>
                  <a:pt x="1141934" y="0"/>
                </a:cubicBezTo>
                <a:close/>
              </a:path>
            </a:pathLst>
          </a:custGeom>
        </p:spPr>
      </p:pic>
      <p:pic>
        <p:nvPicPr>
          <p:cNvPr id="17" name="Picture 4" descr="Flutter Dominicana - Organizador de comunidad - Flutter Dominicana ...">
            <a:extLst>
              <a:ext uri="{FF2B5EF4-FFF2-40B4-BE49-F238E27FC236}">
                <a16:creationId xmlns:a16="http://schemas.microsoft.com/office/drawing/2014/main" id="{3F99FAAB-EBB2-4BC5-B580-4737C8133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6935" y="215591"/>
            <a:ext cx="2054207" cy="2054207"/>
          </a:xfrm>
          <a:prstGeom prst="ellipse">
            <a:avLst/>
          </a:prstGeom>
          <a:ln>
            <a:noFill/>
          </a:ln>
          <a:effectLst>
            <a:outerShdw blurRad="50800" dist="50800" dir="5400000" sx="139000" sy="139000" algn="ctr" rotWithShape="0">
              <a:srgbClr val="000000">
                <a:alpha val="28000"/>
              </a:srgb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62015D7-5DFB-4FA5-BD51-B91C03718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21" y="4031097"/>
            <a:ext cx="5127180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7FDD77-BFE3-4401-A250-F9914CBB8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" b="91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28EEEB94-5E56-4A24-99F2-09E05AD7D440}"/>
              </a:ext>
            </a:extLst>
          </p:cNvPr>
          <p:cNvSpPr txBox="1">
            <a:spLocks/>
          </p:cNvSpPr>
          <p:nvPr/>
        </p:nvSpPr>
        <p:spPr>
          <a:xfrm>
            <a:off x="6299199" y="391884"/>
            <a:ext cx="5660571" cy="8975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iga"/>
                <a:ea typeface="+mj-ea"/>
                <a:cs typeface="+mj-cs"/>
              </a:rPr>
              <a:t>StateFulBuilder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iga"/>
              <a:ea typeface="+mj-ea"/>
              <a:cs typeface="+mj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19ADEAE-2E64-4F45-B425-364EEA87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414" y="2550483"/>
            <a:ext cx="4121253" cy="41212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B34CB6-2925-4A27-9419-140AFE5B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414" y="2607149"/>
            <a:ext cx="4720162" cy="47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57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8BD324-AB44-4383-8290-6C37AB8F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65" y="512759"/>
            <a:ext cx="90011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8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3A2990-701E-408C-A79D-1F57C896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3733655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800">
                <a:solidFill>
                  <a:schemeClr val="tx1"/>
                </a:solidFill>
              </a:rPr>
            </a:br>
            <a:r>
              <a:rPr lang="en-US" sz="4800">
                <a:solidFill>
                  <a:schemeClr val="tx1"/>
                </a:solidFill>
              </a:rPr>
              <a:t>Estado de aplicación</a:t>
            </a:r>
            <a:br>
              <a:rPr lang="en-US" sz="4800">
                <a:solidFill>
                  <a:schemeClr val="tx1"/>
                </a:solidFill>
              </a:rPr>
            </a:b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Programador escribiendo a ordenador en Informaticos - GIF Animado ...">
            <a:extLst>
              <a:ext uri="{FF2B5EF4-FFF2-40B4-BE49-F238E27FC236}">
                <a16:creationId xmlns:a16="http://schemas.microsoft.com/office/drawing/2014/main" id="{1CDEE0EA-17B0-4AFD-A5AF-69A7A0C438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7893" y="568146"/>
            <a:ext cx="4367345" cy="305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C03E23-14ED-4B63-A596-B4F788217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58" r="9089" b="22649"/>
          <a:stretch/>
        </p:blipFill>
        <p:spPr>
          <a:xfrm>
            <a:off x="5549354" y="3862424"/>
            <a:ext cx="2871216" cy="227151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0ED00F2-0539-407B-A1B5-BDC854703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256" y="3827750"/>
            <a:ext cx="2346730" cy="23408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D5291F7-A940-46AB-B045-6E6538552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8293" y="3962149"/>
            <a:ext cx="5127180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1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A5EC18-EEC2-41E1-8E5E-8D634076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BDE48-1A03-46DE-8D74-3EDA914E5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" r="16863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77BE07-5B13-48E6-9F7B-8D3A87349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780" y="2357119"/>
            <a:ext cx="2429753" cy="2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45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4A9747E7-51A3-4E41-8CE2-2A691DC23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255436"/>
            <a:ext cx="5586942" cy="276553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31BEB-56B7-433A-B350-60F7A729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3029106"/>
            <a:ext cx="4163387" cy="34556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EBDC2E-8B41-4793-A28A-1780F1661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05" y="3315854"/>
            <a:ext cx="5196407" cy="34556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250C7C-E1A5-4703-8128-2CE27BC58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60" y="420624"/>
            <a:ext cx="534704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44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F8D2F2-436A-4D8D-8AC4-F10467C4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7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304932-E811-4268-A175-47F2654B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83" y="664306"/>
            <a:ext cx="8082632" cy="55293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1D741AF-261A-4E3D-AF63-F88CB5C8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909" y="2023110"/>
            <a:ext cx="2519664" cy="28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87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DA82C5-1B1C-42F8-8A14-B7854F48A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36" r="1" b="21712"/>
          <a:stretch/>
        </p:blipFill>
        <p:spPr>
          <a:xfrm>
            <a:off x="643467" y="1675397"/>
            <a:ext cx="10905066" cy="3507205"/>
          </a:xfrm>
          <a:prstGeom prst="rect">
            <a:avLst/>
          </a:prstGeom>
          <a:ln>
            <a:noFill/>
          </a:ln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B96A4A-B1D3-4931-8FDC-D32EDA38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80" y="1899358"/>
            <a:ext cx="2523963" cy="28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9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5057E9-24A6-4656-B9F1-214F3F18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dirty="0" err="1">
                <a:solidFill>
                  <a:schemeClr val="tx1"/>
                </a:solidFill>
              </a:rPr>
              <a:t>StreamBuilder</a:t>
            </a:r>
            <a:r>
              <a:rPr lang="en-US" sz="4200" dirty="0">
                <a:solidFill>
                  <a:schemeClr val="tx1"/>
                </a:solidFill>
              </a:rPr>
              <a:t> + </a:t>
            </a:r>
            <a:r>
              <a:rPr lang="en-US" sz="4200" dirty="0" err="1">
                <a:solidFill>
                  <a:schemeClr val="tx1"/>
                </a:solidFill>
              </a:rPr>
              <a:t>RxDart</a:t>
            </a:r>
            <a:r>
              <a:rPr lang="en-US" sz="4200" dirty="0">
                <a:solidFill>
                  <a:schemeClr val="tx1"/>
                </a:solidFill>
              </a:rPr>
              <a:t> </a:t>
            </a:r>
            <a:r>
              <a:rPr lang="en-US" sz="4200" dirty="0" err="1">
                <a:solidFill>
                  <a:schemeClr val="tx1"/>
                </a:solidFill>
              </a:rPr>
              <a:t>BehaviorSubject</a:t>
            </a:r>
            <a:endParaRPr lang="en-US" sz="4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7D548F35-57E5-46B6-B0A2-724E41059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258" y="95044"/>
            <a:ext cx="4972101" cy="308631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7827C8-71FB-4FD9-A8CF-8B7D42A9F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6" y="2517139"/>
            <a:ext cx="5423120" cy="42543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5300C96-A332-465A-91DA-95A6B95D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258" y="3315854"/>
            <a:ext cx="4972101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1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D01C-43B9-44CE-B37B-7F7101DD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684" y="285768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State Management</a:t>
            </a:r>
            <a:b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Why is Flutter the Ultimate Solution for MVP Development?">
            <a:extLst>
              <a:ext uri="{FF2B5EF4-FFF2-40B4-BE49-F238E27FC236}">
                <a16:creationId xmlns:a16="http://schemas.microsoft.com/office/drawing/2014/main" id="{C209F2EA-7EDC-4692-9A56-C838D04A3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34126" b="-1"/>
          <a:stretch/>
        </p:blipFill>
        <p:spPr bwMode="auto">
          <a:xfrm>
            <a:off x="1" y="988141"/>
            <a:ext cx="5298683" cy="5879333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GDG Accra (Accra, Ghana) | Meetup">
            <a:extLst>
              <a:ext uri="{FF2B5EF4-FFF2-40B4-BE49-F238E27FC236}">
                <a16:creationId xmlns:a16="http://schemas.microsoft.com/office/drawing/2014/main" id="{6671BBAE-03D6-4C3F-87BF-1DC79FDD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270" y="-89361"/>
            <a:ext cx="2491464" cy="1401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4" descr="Flutter Dominicana - Organizador de comunidad - Flutter Dominicana ...">
            <a:extLst>
              <a:ext uri="{FF2B5EF4-FFF2-40B4-BE49-F238E27FC236}">
                <a16:creationId xmlns:a16="http://schemas.microsoft.com/office/drawing/2014/main" id="{CFE83B0C-273C-450A-9720-24A97A5F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44019" y="34008"/>
            <a:ext cx="1154711" cy="1154711"/>
          </a:xfrm>
          <a:prstGeom prst="ellipse">
            <a:avLst/>
          </a:prstGeom>
          <a:ln>
            <a:noFill/>
          </a:ln>
          <a:effectLst>
            <a:outerShdw blurRad="50800" dist="50800" dir="5400000" sx="139000" sy="139000" algn="ctr" rotWithShape="0">
              <a:srgbClr val="000000">
                <a:alpha val="28000"/>
              </a:srgb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4515C6C-8F57-4E01-825D-28D376CC1D59}"/>
              </a:ext>
            </a:extLst>
          </p:cNvPr>
          <p:cNvSpPr/>
          <p:nvPr/>
        </p:nvSpPr>
        <p:spPr>
          <a:xfrm>
            <a:off x="5776452" y="2033740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Introduction</a:t>
            </a:r>
          </a:p>
          <a:p>
            <a:pPr lvl="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Think declaratively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Stateful and stateless widgets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Flutter life cycle</a:t>
            </a:r>
          </a:p>
          <a:p>
            <a:pPr lvl="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Ephemeral vs app state</a:t>
            </a:r>
          </a:p>
          <a:p>
            <a:pPr lvl="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Flutter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421773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50F262-343C-4101-AB3C-9DA1072F7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1B058D-587D-446B-85C1-9ECAE043E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15" r="28644"/>
          <a:stretch/>
        </p:blipFill>
        <p:spPr>
          <a:xfrm>
            <a:off x="7816130" y="-2"/>
            <a:ext cx="4375870" cy="6858000"/>
          </a:xfrm>
          <a:custGeom>
            <a:avLst/>
            <a:gdLst/>
            <a:ahLst/>
            <a:cxnLst/>
            <a:rect l="l" t="t" r="r" b="b"/>
            <a:pathLst>
              <a:path w="4375870" h="6858000">
                <a:moveTo>
                  <a:pt x="4441" y="0"/>
                </a:moveTo>
                <a:lnTo>
                  <a:pt x="4375870" y="0"/>
                </a:lnTo>
                <a:lnTo>
                  <a:pt x="4375870" y="23"/>
                </a:lnTo>
                <a:lnTo>
                  <a:pt x="4375870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C43BB0-20C5-45F4-922D-562E4CF5E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0" b="-1"/>
          <a:stretch/>
        </p:blipFill>
        <p:spPr>
          <a:xfrm>
            <a:off x="3595404" y="33"/>
            <a:ext cx="4942298" cy="6857999"/>
          </a:xfrm>
          <a:custGeom>
            <a:avLst/>
            <a:gdLst/>
            <a:ahLst/>
            <a:cxnLst/>
            <a:rect l="l" t="t" r="r" b="b"/>
            <a:pathLst>
              <a:path w="4942298" h="6857999">
                <a:moveTo>
                  <a:pt x="0" y="0"/>
                </a:moveTo>
                <a:lnTo>
                  <a:pt x="4164238" y="0"/>
                </a:lnTo>
                <a:lnTo>
                  <a:pt x="4271743" y="210478"/>
                </a:lnTo>
                <a:cubicBezTo>
                  <a:pt x="4695097" y="1127919"/>
                  <a:pt x="4942298" y="2233909"/>
                  <a:pt x="4942298" y="3424428"/>
                </a:cubicBezTo>
                <a:cubicBezTo>
                  <a:pt x="4942298" y="4614948"/>
                  <a:pt x="4695097" y="5720938"/>
                  <a:pt x="4271743" y="6638378"/>
                </a:cubicBezTo>
                <a:lnTo>
                  <a:pt x="4159568" y="6857999"/>
                </a:lnTo>
                <a:lnTo>
                  <a:pt x="49488" y="6857999"/>
                </a:lnTo>
                <a:lnTo>
                  <a:pt x="119616" y="6721637"/>
                </a:lnTo>
                <a:cubicBezTo>
                  <a:pt x="540124" y="5863919"/>
                  <a:pt x="796416" y="4724528"/>
                  <a:pt x="796416" y="3474162"/>
                </a:cubicBezTo>
                <a:cubicBezTo>
                  <a:pt x="796416" y="2140439"/>
                  <a:pt x="504812" y="932979"/>
                  <a:pt x="33352" y="58950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A0924B3-0260-445E-AFD7-9533C0D1B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C34E8CB-B972-4A94-8469-315C10C2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C0C147-2F81-462E-8A5F-BB329C0D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1511589"/>
            <a:ext cx="3430958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815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C307B5-D253-4649-8390-FE9F7D77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47" y="3799730"/>
            <a:ext cx="4171586" cy="28262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C0DD0DB-4388-4554-BDBF-02D2FD80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7" y="416450"/>
            <a:ext cx="5883966" cy="2118532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291B90-A4F9-4ABB-B371-8A6D9A798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3" y="1294524"/>
            <a:ext cx="5709369" cy="46420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8AA340-F25E-4D51-A9B4-9D680534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246" y="1530453"/>
            <a:ext cx="2377440" cy="1527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4415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9D363B-ABEE-4F82-9501-0FDFE22C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  Provider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628396-036F-4D2D-9EE9-B8AADBCCF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9" r="766" b="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9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B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3A94DE7-A101-4F8A-85D4-105510E9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657348"/>
            <a:ext cx="3854945" cy="2447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B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3CE34452-161D-4498-A215-8968A6D25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3748195"/>
            <a:ext cx="3888492" cy="2452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47D354FC-85CF-4A67-B289-C8B379859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5" t="11642" r="6996" b="9648"/>
          <a:stretch/>
        </p:blipFill>
        <p:spPr>
          <a:xfrm>
            <a:off x="5144764" y="993912"/>
            <a:ext cx="6410084" cy="4973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7497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3E1341B4-A887-4102-AD20-7B8E3DB48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9" t="16273" r="26154" b="14106"/>
          <a:stretch/>
        </p:blipFill>
        <p:spPr>
          <a:xfrm>
            <a:off x="5591986" y="495473"/>
            <a:ext cx="6474793" cy="2648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DBC0E9-78B3-4D3F-A388-86A3FC43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5" y="765367"/>
            <a:ext cx="4521156" cy="55971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AEF5B5A-E654-46B5-9961-16FFCA7ACC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5" t="18096" r="6654" b="16047"/>
          <a:stretch/>
        </p:blipFill>
        <p:spPr>
          <a:xfrm>
            <a:off x="5730417" y="3713871"/>
            <a:ext cx="6336363" cy="264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7323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C03E23-14ED-4B63-A596-B4F788217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8" r="9089" b="22649"/>
          <a:stretch/>
        </p:blipFill>
        <p:spPr>
          <a:xfrm>
            <a:off x="5145228" y="10"/>
            <a:ext cx="7046771" cy="685799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3A2990-701E-408C-A79D-1F57C896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53" y="1509948"/>
            <a:ext cx="4667247" cy="2331852"/>
          </a:xfrm>
          <a:ln>
            <a:noFill/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s-ES" sz="4000" dirty="0">
                <a:solidFill>
                  <a:schemeClr val="tx1"/>
                </a:solidFill>
              </a:rPr>
            </a:br>
            <a:r>
              <a:rPr lang="es-ES" sz="4000" dirty="0">
                <a:solidFill>
                  <a:schemeClr val="tx1"/>
                </a:solidFill>
              </a:rPr>
              <a:t>Patrón de Diseño</a:t>
            </a:r>
            <a:br>
              <a:rPr lang="es-ES" sz="4000" dirty="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596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7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78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537B2E-DF18-4235-B2B8-2874A9B1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Lista de enfoques de gestión de estado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C0B5C8-9735-4E04-9D88-914CB215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8275" y="1313844"/>
            <a:ext cx="2467566" cy="138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81FE340-3AF0-474B-916B-8B23BD1B97AC}"/>
              </a:ext>
            </a:extLst>
          </p:cNvPr>
          <p:cNvSpPr/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InheritedWidget &amp; InheritedModel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Provider &amp; Scoped Model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Redux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BLoC / Rx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MobX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5B7F79-0326-48E2-A0AA-4A34AB73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756" y="-74408"/>
            <a:ext cx="2456660" cy="138801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163B90D-2B02-4104-855E-A2354486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873" y="3057098"/>
            <a:ext cx="2714693" cy="2242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1B2D61F-0F97-41A5-BEE2-00752CFFC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32" y="5368435"/>
            <a:ext cx="1391618" cy="13880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937065B-0C95-4F4D-BCF9-CC8B9051B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84192"/>
            <a:ext cx="3760851" cy="2523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388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9137CDE-2AD4-439E-A7F4-4A81A1C811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0"/>
            <a:ext cx="858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03BF11A-EAD7-4512-92B6-54488ED0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128" y="112878"/>
            <a:ext cx="22669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60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coped Model">
            <a:extLst>
              <a:ext uri="{FF2B5EF4-FFF2-40B4-BE49-F238E27FC236}">
                <a16:creationId xmlns:a16="http://schemas.microsoft.com/office/drawing/2014/main" id="{60E7CBC8-9CCE-47E7-8D63-C5E3F40E14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0"/>
            <a:ext cx="858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D1F6F23-BAEB-4018-A2E4-7D4A7D196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9" y="4458553"/>
            <a:ext cx="2105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05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LoC">
            <a:extLst>
              <a:ext uri="{FF2B5EF4-FFF2-40B4-BE49-F238E27FC236}">
                <a16:creationId xmlns:a16="http://schemas.microsoft.com/office/drawing/2014/main" id="{E453A21D-2416-498B-BE47-F37F103693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0"/>
            <a:ext cx="858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78BE27E-A318-4B87-8A02-972E9CC0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9" y="450202"/>
            <a:ext cx="2857500" cy="1997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421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C03E23-14ED-4B63-A596-B4F788217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8" r="9089" b="2264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3A2990-701E-408C-A79D-1F57C896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18926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/>
                </a:solidFill>
              </a:rPr>
              <a:t>Introducción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412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AA46B9-F2D6-4940-88DD-99AE43AC4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48713E06-6EC4-4DF0-90F4-2B0DF22D311B}"/>
              </a:ext>
            </a:extLst>
          </p:cNvPr>
          <p:cNvSpPr/>
          <p:nvPr/>
        </p:nvSpPr>
        <p:spPr>
          <a:xfrm>
            <a:off x="0" y="6056693"/>
            <a:ext cx="12191980" cy="516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78C980-46A0-422D-AFA2-01F70F9BE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149" y="-159552"/>
            <a:ext cx="2239877" cy="22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0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ctrTitle" idx="4294967295"/>
          </p:nvPr>
        </p:nvSpPr>
        <p:spPr>
          <a:xfrm flipH="1">
            <a:off x="2457267" y="1806787"/>
            <a:ext cx="7962900" cy="182033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5867" dirty="0"/>
              <a:t>Flutter </a:t>
            </a:r>
            <a:r>
              <a:rPr lang="en-US" sz="5867" dirty="0" err="1"/>
              <a:t>Dominicana</a:t>
            </a:r>
            <a:endParaRPr sz="5867" dirty="0"/>
          </a:p>
        </p:txBody>
      </p:sp>
      <p:cxnSp>
        <p:nvCxnSpPr>
          <p:cNvPr id="599" name="Google Shape;599;p51"/>
          <p:cNvCxnSpPr/>
          <p:nvPr/>
        </p:nvCxnSpPr>
        <p:spPr>
          <a:xfrm rot="10800000">
            <a:off x="10875200" y="840117"/>
            <a:ext cx="16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51"/>
          <p:cNvCxnSpPr/>
          <p:nvPr/>
        </p:nvCxnSpPr>
        <p:spPr>
          <a:xfrm rot="10800000">
            <a:off x="-167" y="6354467"/>
            <a:ext cx="127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7D696A7-DB21-4164-9D94-FA437EE06E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8123" y="619574"/>
            <a:ext cx="1901191" cy="1887660"/>
          </a:xfrm>
          <a:prstGeom prst="rect">
            <a:avLst/>
          </a:prstGeom>
        </p:spPr>
      </p:pic>
      <p:pic>
        <p:nvPicPr>
          <p:cNvPr id="5122" name="Picture 2" descr="Resultado de imagen para instagram logo png">
            <a:extLst>
              <a:ext uri="{FF2B5EF4-FFF2-40B4-BE49-F238E27FC236}">
                <a16:creationId xmlns:a16="http://schemas.microsoft.com/office/drawing/2014/main" id="{F806ED6E-6F97-460C-8B6E-C8C87C983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87" y="4105674"/>
            <a:ext cx="666933" cy="66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FA6490-6B0D-4783-AC47-81B0E54769D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531" y="4931356"/>
            <a:ext cx="1676400" cy="381000"/>
          </a:xfrm>
          <a:prstGeom prst="rect">
            <a:avLst/>
          </a:prstGeom>
        </p:spPr>
      </p:pic>
      <p:pic>
        <p:nvPicPr>
          <p:cNvPr id="5124" name="Picture 4" descr="Resultado de imagen para github logo">
            <a:extLst>
              <a:ext uri="{FF2B5EF4-FFF2-40B4-BE49-F238E27FC236}">
                <a16:creationId xmlns:a16="http://schemas.microsoft.com/office/drawing/2014/main" id="{CB355680-5073-4FCA-9FBF-513424F5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264" y="3957826"/>
            <a:ext cx="1041401" cy="10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D82F5-8C43-4711-B2CD-2367ECE8C68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2742" y="4218833"/>
            <a:ext cx="828041" cy="617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4DF995-1B84-468B-A381-6753AFD4EA4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745" y="5388283"/>
            <a:ext cx="1625096" cy="562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E22D6-90D0-4218-B7D7-E1EA54B823F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0474" y="4844406"/>
            <a:ext cx="1919757" cy="494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A164F-ABFE-4D87-B101-C340E2217D8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88650" y="4156937"/>
            <a:ext cx="660372" cy="6791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CC351-9DCF-4E3B-AFDD-2343E92FB72A}"/>
              </a:ext>
            </a:extLst>
          </p:cNvPr>
          <p:cNvSpPr/>
          <p:nvPr/>
        </p:nvSpPr>
        <p:spPr>
          <a:xfrm>
            <a:off x="883921" y="4277735"/>
            <a:ext cx="219964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buClr>
                <a:srgbClr val="000000"/>
              </a:buClr>
            </a:pPr>
            <a:r>
              <a:rPr lang="en-US" sz="1867" b="1" kern="0" dirty="0">
                <a:solidFill>
                  <a:srgbClr val="262626"/>
                </a:solidFill>
                <a:latin typeface="-apple-system"/>
                <a:cs typeface="Arial"/>
                <a:sym typeface="Arial"/>
              </a:rPr>
              <a:t>@</a:t>
            </a:r>
            <a:r>
              <a:rPr lang="en-US" sz="1867" b="1" kern="0" dirty="0" err="1">
                <a:solidFill>
                  <a:srgbClr val="262626"/>
                </a:solidFill>
                <a:latin typeface="-apple-system"/>
                <a:cs typeface="Arial"/>
                <a:sym typeface="Arial"/>
              </a:rPr>
              <a:t>flutterdominicana</a:t>
            </a:r>
            <a:endParaRPr lang="en-US" sz="1867" b="1" kern="0" dirty="0">
              <a:solidFill>
                <a:srgbClr val="262626"/>
              </a:solidFill>
              <a:latin typeface="-apple-system"/>
              <a:cs typeface="Arial"/>
              <a:sym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12C27A-F132-4A3B-BF98-55AEBF8F2630}"/>
              </a:ext>
            </a:extLst>
          </p:cNvPr>
          <p:cNvSpPr/>
          <p:nvPr/>
        </p:nvSpPr>
        <p:spPr>
          <a:xfrm>
            <a:off x="4306761" y="4277735"/>
            <a:ext cx="198483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buClr>
                <a:srgbClr val="000000"/>
              </a:buClr>
            </a:pPr>
            <a:r>
              <a:rPr lang="en-US" sz="1867" b="1" kern="0" dirty="0" err="1">
                <a:solidFill>
                  <a:srgbClr val="262626"/>
                </a:solidFill>
                <a:latin typeface="-apple-system"/>
                <a:cs typeface="Arial"/>
                <a:sym typeface="Arial"/>
              </a:rPr>
              <a:t>flutterdominicana</a:t>
            </a:r>
            <a:endParaRPr lang="en-US" sz="1867" b="1" kern="0" dirty="0">
              <a:solidFill>
                <a:srgbClr val="262626"/>
              </a:solidFill>
              <a:latin typeface="-apple-system"/>
              <a:cs typeface="Arial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FC471-2A38-450C-9956-0B0F8B5276A2}"/>
              </a:ext>
            </a:extLst>
          </p:cNvPr>
          <p:cNvSpPr/>
          <p:nvPr/>
        </p:nvSpPr>
        <p:spPr>
          <a:xfrm>
            <a:off x="7180485" y="4260172"/>
            <a:ext cx="18565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buClr>
                <a:srgbClr val="000000"/>
              </a:buClr>
            </a:pPr>
            <a:r>
              <a:rPr lang="en-US" sz="1867" b="1" kern="0">
                <a:solidFill>
                  <a:srgbClr val="262626"/>
                </a:solidFill>
                <a:latin typeface="-apple-system"/>
                <a:cs typeface="Arial"/>
                <a:sym typeface="Arial"/>
              </a:rPr>
              <a:t>@flutterDominic</a:t>
            </a:r>
            <a:endParaRPr lang="en-US" sz="1867" b="1" kern="0" dirty="0">
              <a:solidFill>
                <a:srgbClr val="262626"/>
              </a:solidFill>
              <a:latin typeface="-apple-system"/>
              <a:cs typeface="Arial"/>
              <a:sym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B74ED5-E8DB-4EAF-917E-7BB663F38FC1}"/>
              </a:ext>
            </a:extLst>
          </p:cNvPr>
          <p:cNvSpPr/>
          <p:nvPr/>
        </p:nvSpPr>
        <p:spPr>
          <a:xfrm>
            <a:off x="2391044" y="4907007"/>
            <a:ext cx="49343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buClr>
                <a:srgbClr val="000000"/>
              </a:buClr>
            </a:pPr>
            <a:r>
              <a:rPr lang="en-US" sz="1867" b="1" kern="0" dirty="0">
                <a:solidFill>
                  <a:srgbClr val="0070C0"/>
                </a:solidFill>
                <a:latin typeface="-apple-system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https://www.eventbrite.com/o/28290902701/</a:t>
            </a:r>
            <a:r>
              <a:rPr lang="en-US" sz="1867" b="1" kern="0" dirty="0">
                <a:solidFill>
                  <a:srgbClr val="0070C0"/>
                </a:solidFill>
                <a:latin typeface="-apple-system"/>
                <a:cs typeface="Arial"/>
                <a:sym typeface="Arial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1F5EE4-11F9-45EC-AAAF-83AD113E33D4}"/>
              </a:ext>
            </a:extLst>
          </p:cNvPr>
          <p:cNvSpPr/>
          <p:nvPr/>
        </p:nvSpPr>
        <p:spPr>
          <a:xfrm>
            <a:off x="10034249" y="4250357"/>
            <a:ext cx="198483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buClr>
                <a:srgbClr val="000000"/>
              </a:buClr>
            </a:pPr>
            <a:r>
              <a:rPr lang="en-US" sz="1867" b="1" kern="0" dirty="0" err="1">
                <a:solidFill>
                  <a:srgbClr val="262626"/>
                </a:solidFill>
                <a:latin typeface="-apple-system"/>
                <a:cs typeface="Arial"/>
                <a:sym typeface="Arial"/>
              </a:rPr>
              <a:t>flutterdominicana</a:t>
            </a:r>
            <a:endParaRPr lang="en-US" sz="1867" b="1" kern="0" dirty="0">
              <a:solidFill>
                <a:srgbClr val="262626"/>
              </a:solidFill>
              <a:latin typeface="-apple-system"/>
              <a:cs typeface="Arial"/>
              <a:sym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08A2DE-2F47-4FDA-A1D4-AEF0CE0FB17A}"/>
              </a:ext>
            </a:extLst>
          </p:cNvPr>
          <p:cNvSpPr/>
          <p:nvPr/>
        </p:nvSpPr>
        <p:spPr>
          <a:xfrm>
            <a:off x="9398306" y="4891767"/>
            <a:ext cx="198483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buClr>
                <a:srgbClr val="000000"/>
              </a:buClr>
            </a:pPr>
            <a:r>
              <a:rPr lang="en-US" sz="1867" b="1" kern="0" dirty="0" err="1">
                <a:solidFill>
                  <a:srgbClr val="262626"/>
                </a:solidFill>
                <a:latin typeface="-apple-system"/>
                <a:cs typeface="Arial"/>
                <a:sym typeface="Arial"/>
              </a:rPr>
              <a:t>flutterdominicana</a:t>
            </a:r>
            <a:endParaRPr lang="en-US" sz="1867" b="1" kern="0" dirty="0">
              <a:solidFill>
                <a:srgbClr val="262626"/>
              </a:solidFill>
              <a:latin typeface="-apple-system"/>
              <a:cs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1C2F8-2955-418A-B828-F93E5778B5E9}"/>
              </a:ext>
            </a:extLst>
          </p:cNvPr>
          <p:cNvSpPr/>
          <p:nvPr/>
        </p:nvSpPr>
        <p:spPr>
          <a:xfrm>
            <a:off x="4153552" y="5491945"/>
            <a:ext cx="672164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0070C0"/>
                </a:solidFill>
                <a:latin typeface="-apple-system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https://www.linkedin.com/in/flutter-dominicana-7a533a198/</a:t>
            </a:r>
            <a:r>
              <a:rPr lang="en-US" sz="1867" b="1" kern="0" dirty="0">
                <a:solidFill>
                  <a:srgbClr val="0070C0"/>
                </a:solidFill>
                <a:latin typeface="-apple-system"/>
                <a:cs typeface="Arial"/>
                <a:sym typeface="Arial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5BB728-04E7-4197-A648-9670D9F9A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67" y="-564909"/>
            <a:ext cx="3757198" cy="21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57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968527-736C-4D78-847B-65918974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3050"/>
            <a:ext cx="3200400" cy="15049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EB5CDA9-B927-43C8-814C-AA6D5863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3209925"/>
            <a:ext cx="3028950" cy="21431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737239-310A-4E7F-A088-2744D6AD0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290" y="4597570"/>
            <a:ext cx="2143125" cy="21431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3C52B10-CAFB-4B21-B0CD-7038AF677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198" y="0"/>
            <a:ext cx="2143125" cy="1649202"/>
          </a:xfrm>
          <a:prstGeom prst="rect">
            <a:avLst/>
          </a:prstGeom>
        </p:spPr>
      </p:pic>
      <p:pic>
        <p:nvPicPr>
          <p:cNvPr id="1028" name="Picture 4" descr="Architecture Components” - Flutter ft. RESTful API, SQLite ...">
            <a:extLst>
              <a:ext uri="{FF2B5EF4-FFF2-40B4-BE49-F238E27FC236}">
                <a16:creationId xmlns:a16="http://schemas.microsoft.com/office/drawing/2014/main" id="{B0218BCA-3AF0-4476-8DA4-63AAD5BC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5688">
            <a:off x="244135" y="-29620"/>
            <a:ext cx="31623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6C5A24-BDFA-489D-BF13-23A07C4E4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2022" y="368931"/>
            <a:ext cx="3255546" cy="128027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4" descr="Flutter Dominicana - Organizador de comunidad - Flutter Dominicana ...">
            <a:extLst>
              <a:ext uri="{FF2B5EF4-FFF2-40B4-BE49-F238E27FC236}">
                <a16:creationId xmlns:a16="http://schemas.microsoft.com/office/drawing/2014/main" id="{C17513D8-BE95-4F16-8CFC-2A8D62B5D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4198" y="2096282"/>
            <a:ext cx="2054207" cy="2054207"/>
          </a:xfrm>
          <a:prstGeom prst="ellipse">
            <a:avLst/>
          </a:prstGeom>
          <a:ln>
            <a:noFill/>
          </a:ln>
          <a:effectLst>
            <a:outerShdw blurRad="50800" dist="50800" dir="5400000" sx="139000" sy="139000" algn="ctr" rotWithShape="0">
              <a:srgbClr val="000000">
                <a:alpha val="28000"/>
              </a:srgb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144CE9D-9343-4F84-8945-A22846ED6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2022" y="2309052"/>
            <a:ext cx="3403033" cy="30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4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7C25A64F-A935-4386-911F-9F0565D28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576390"/>
              </p:ext>
            </p:extLst>
          </p:nvPr>
        </p:nvGraphicFramePr>
        <p:xfrm>
          <a:off x="3038130" y="1803275"/>
          <a:ext cx="6768077" cy="347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Objeto empaquetador del shell" showAsIcon="1" r:id="rId3" imgW="855000" imgH="440280" progId="Package">
                  <p:embed/>
                </p:oleObj>
              </mc:Choice>
              <mc:Fallback>
                <p:oleObj name="Objeto empaquetador del shell" showAsIcon="1" r:id="rId3" imgW="855000" imgH="440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8130" y="1803275"/>
                        <a:ext cx="6768077" cy="3478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rchitecture Components” - Flutter ft. RESTful API, SQLite ...">
            <a:extLst>
              <a:ext uri="{FF2B5EF4-FFF2-40B4-BE49-F238E27FC236}">
                <a16:creationId xmlns:a16="http://schemas.microsoft.com/office/drawing/2014/main" id="{07238FBD-B16C-4F5B-84EB-95A61205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5688">
            <a:off x="365037" y="147104"/>
            <a:ext cx="31623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05DD0C-7991-435C-AC76-E70576D5E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207" y="73171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7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426991F-A442-4515-BA02-619543CD6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54" y="379827"/>
            <a:ext cx="7640421" cy="5964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42F1731-0236-444F-97AD-656F9860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66" y="379827"/>
            <a:ext cx="4013259" cy="459879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Estado </a:t>
            </a:r>
            <a:endParaRPr lang="es-E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4" name="Rectángulo 223">
            <a:extLst>
              <a:ext uri="{FF2B5EF4-FFF2-40B4-BE49-F238E27FC236}">
                <a16:creationId xmlns:a16="http://schemas.microsoft.com/office/drawing/2014/main" id="{09F68CBC-89AB-4195-A41D-F5EE91416870}"/>
              </a:ext>
            </a:extLst>
          </p:cNvPr>
          <p:cNvSpPr/>
          <p:nvPr/>
        </p:nvSpPr>
        <p:spPr>
          <a:xfrm>
            <a:off x="51804" y="1050721"/>
            <a:ext cx="4248935" cy="3139321"/>
          </a:xfrm>
          <a:prstGeom prst="rect">
            <a:avLst/>
          </a:prstGeom>
          <a:ln>
            <a:solidFill>
              <a:srgbClr val="BEDFE4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A medida que explora </a:t>
            </a:r>
            <a:r>
              <a:rPr lang="es-ES" sz="2000" dirty="0" err="1"/>
              <a:t>Flutter</a:t>
            </a:r>
            <a:r>
              <a:rPr lang="es-ES" sz="2000" dirty="0"/>
              <a:t>, llega un momento en que necesita compartir el estado de la aplicación entre pantallas, a través de su aplicación.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 Hay muchos enfoques que puede tomar, y muchas preguntas para pensar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87C5B7-8F96-4D8A-9352-1E9285AB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62" y="4844188"/>
            <a:ext cx="2353417" cy="12400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9F89834-3485-44DD-883B-39DD03B0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634" y="379827"/>
            <a:ext cx="856562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3D4353A-7278-4423-B1ED-4BD22B8BC9D7}"/>
              </a:ext>
            </a:extLst>
          </p:cNvPr>
          <p:cNvSpPr/>
          <p:nvPr/>
        </p:nvSpPr>
        <p:spPr>
          <a:xfrm>
            <a:off x="477012" y="487090"/>
            <a:ext cx="6741849" cy="21998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80E632E-15CB-4CC3-A713-9F7A476A1532}"/>
              </a:ext>
            </a:extLst>
          </p:cNvPr>
          <p:cNvSpPr/>
          <p:nvPr/>
        </p:nvSpPr>
        <p:spPr>
          <a:xfrm>
            <a:off x="815925" y="848912"/>
            <a:ext cx="6071171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ES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Flutter</a:t>
            </a:r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IU Declarativa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1766EF98-AF3E-424D-8ACB-E4752249D0A8}"/>
              </a:ext>
            </a:extLst>
          </p:cNvPr>
          <p:cNvSpPr/>
          <p:nvPr/>
        </p:nvSpPr>
        <p:spPr>
          <a:xfrm>
            <a:off x="7534655" y="487089"/>
            <a:ext cx="4180332" cy="13835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.I</a:t>
            </a:r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853416D-4528-4F23-BFAB-8E1181C4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872" y="1186796"/>
            <a:ext cx="3854945" cy="1383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4" name="Picture 10" descr="La vista B (contenida en la vista A) se transforma de contener dos vistas, c1 y c2, a contener solo la vista c3">
            <a:extLst>
              <a:ext uri="{FF2B5EF4-FFF2-40B4-BE49-F238E27FC236}">
                <a16:creationId xmlns:a16="http://schemas.microsoft.com/office/drawing/2014/main" id="{F6EEF25E-6FC6-48F2-8C1C-99147EC3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3" y="1736113"/>
            <a:ext cx="6410084" cy="4272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ángulo 87">
            <a:extLst>
              <a:ext uri="{FF2B5EF4-FFF2-40B4-BE49-F238E27FC236}">
                <a16:creationId xmlns:a16="http://schemas.microsoft.com/office/drawing/2014/main" id="{0AB64986-C62A-4F38-B568-B4C94C307710}"/>
              </a:ext>
            </a:extLst>
          </p:cNvPr>
          <p:cNvSpPr/>
          <p:nvPr/>
        </p:nvSpPr>
        <p:spPr>
          <a:xfrm>
            <a:off x="7533177" y="3614152"/>
            <a:ext cx="4180332" cy="138355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2E1E30D-84F8-4CE0-BF71-A8E70CF09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71" y="4249299"/>
            <a:ext cx="3854945" cy="1421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DD1F023-D8B5-4F2D-8988-26FCECC9C0B7}"/>
              </a:ext>
            </a:extLst>
          </p:cNvPr>
          <p:cNvSpPr/>
          <p:nvPr/>
        </p:nvSpPr>
        <p:spPr>
          <a:xfrm>
            <a:off x="8625281" y="530370"/>
            <a:ext cx="19961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Imperativo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DDBF2027-C8FC-41E0-B41E-330A5FBA96EA}"/>
              </a:ext>
            </a:extLst>
          </p:cNvPr>
          <p:cNvSpPr/>
          <p:nvPr/>
        </p:nvSpPr>
        <p:spPr>
          <a:xfrm>
            <a:off x="8590817" y="3592957"/>
            <a:ext cx="20650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Declarativo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E9CE899-6E0E-43E2-9653-77BE2FB25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4607" y="-8021"/>
            <a:ext cx="547393" cy="5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C19B501-E1F4-4467-B36A-EE13BB015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06" t="1374" r="12501" b="-1372"/>
          <a:stretch/>
        </p:blipFill>
        <p:spPr>
          <a:xfrm>
            <a:off x="121655" y="189300"/>
            <a:ext cx="4746787" cy="2669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Architecture Components” - Flutter ft. RESTful API, SQLite ...">
            <a:extLst>
              <a:ext uri="{FF2B5EF4-FFF2-40B4-BE49-F238E27FC236}">
                <a16:creationId xmlns:a16="http://schemas.microsoft.com/office/drawing/2014/main" id="{2C20FC78-16AE-4D87-A027-CCB62E69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05" y="3285608"/>
            <a:ext cx="3162300" cy="325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9FE37CA5-5EDC-4FAB-BAF0-804F787E9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0"/>
          <a:stretch/>
        </p:blipFill>
        <p:spPr>
          <a:xfrm>
            <a:off x="4868444" y="0"/>
            <a:ext cx="7323556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3948FB4-8F95-49C7-BAEE-4ED428857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885" y="0"/>
            <a:ext cx="1986115" cy="3282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843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4FD10-D770-4348-B34E-B0722D7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C43A6B-B25B-4959-AE00-FA8BD710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9478" cy="67858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B2B400A-8260-4788-BA44-C71C2DE6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756" y="0"/>
            <a:ext cx="1193244" cy="11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8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AF589-8F03-4BDF-BF89-98B67D97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DA41FE-64C4-4B61-83FF-3ACDE7979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B712DE9-582E-4020-B367-64376A9D3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756" y="-12826"/>
            <a:ext cx="1193244" cy="11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36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Viga"/>
        <a:ea typeface=""/>
        <a:cs typeface=""/>
      </a:majorFont>
      <a:minorFont>
        <a:latin typeface="Signika Negativ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300</Words>
  <Application>Microsoft Office PowerPoint</Application>
  <PresentationFormat>Panorámica</PresentationFormat>
  <Paragraphs>67</Paragraphs>
  <Slides>43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7" baseType="lpstr">
      <vt:lpstr>-apple-system</vt:lpstr>
      <vt:lpstr>Arial</vt:lpstr>
      <vt:lpstr>Avenir Next LT Pro</vt:lpstr>
      <vt:lpstr>Calibri</vt:lpstr>
      <vt:lpstr>Exo 2</vt:lpstr>
      <vt:lpstr>Fira Sans Extra Condensed Medium</vt:lpstr>
      <vt:lpstr>Roboto Condensed</vt:lpstr>
      <vt:lpstr>Roboto Condensed Light</vt:lpstr>
      <vt:lpstr>Signika Negative</vt:lpstr>
      <vt:lpstr>Squada One</vt:lpstr>
      <vt:lpstr>Viga</vt:lpstr>
      <vt:lpstr>Office Theme</vt:lpstr>
      <vt:lpstr>Tech Newsletter by Slidesgo</vt:lpstr>
      <vt:lpstr>Objeto empaquetador del shell</vt:lpstr>
      <vt:lpstr>State Management 2020</vt:lpstr>
      <vt:lpstr>Presentación de PowerPoint</vt:lpstr>
      <vt:lpstr>State Management </vt:lpstr>
      <vt:lpstr>Introducción</vt:lpstr>
      <vt:lpstr>Estado </vt:lpstr>
      <vt:lpstr>Presentación de PowerPoint</vt:lpstr>
      <vt:lpstr>Presentación de PowerPoint</vt:lpstr>
      <vt:lpstr>Presentación de PowerPoint</vt:lpstr>
      <vt:lpstr>Presentación de PowerPoint</vt:lpstr>
      <vt:lpstr> Stateless y Stateful widgets </vt:lpstr>
      <vt:lpstr>Presentación de PowerPoint</vt:lpstr>
      <vt:lpstr>Presentación de PowerPoint</vt:lpstr>
      <vt:lpstr>StatefulWidget</vt:lpstr>
      <vt:lpstr>Presentación de PowerPoint</vt:lpstr>
      <vt:lpstr>Presentación de PowerPoint</vt:lpstr>
      <vt:lpstr>Ciclo de Vida de Flutter</vt:lpstr>
      <vt:lpstr> Estado efímero  vs  Estado de aplicación</vt:lpstr>
      <vt:lpstr>Estado Efimero</vt:lpstr>
      <vt:lpstr>"La regla de oro es: hacer lo que sea menos incómodo ". </vt:lpstr>
      <vt:lpstr>Presentación de PowerPoint</vt:lpstr>
      <vt:lpstr> Estado Efimero   </vt:lpstr>
      <vt:lpstr>Presentación de PowerPoint</vt:lpstr>
      <vt:lpstr>Presentación de PowerPoint</vt:lpstr>
      <vt:lpstr> Estado de aplicación </vt:lpstr>
      <vt:lpstr> </vt:lpstr>
      <vt:lpstr>Presentación de PowerPoint</vt:lpstr>
      <vt:lpstr>Presentación de PowerPoint</vt:lpstr>
      <vt:lpstr>Presentación de PowerPoint</vt:lpstr>
      <vt:lpstr>StreamBuilder + RxDart BehaviorSubject</vt:lpstr>
      <vt:lpstr>Provider</vt:lpstr>
      <vt:lpstr>Presentación de PowerPoint</vt:lpstr>
      <vt:lpstr>  Provider</vt:lpstr>
      <vt:lpstr>Presentación de PowerPoint</vt:lpstr>
      <vt:lpstr>Presentación de PowerPoint</vt:lpstr>
      <vt:lpstr> Patrón de Diseño </vt:lpstr>
      <vt:lpstr>Lista de enfoques de gestión de estado </vt:lpstr>
      <vt:lpstr>Presentación de PowerPoint</vt:lpstr>
      <vt:lpstr>Presentación de PowerPoint</vt:lpstr>
      <vt:lpstr>Presentación de PowerPoint</vt:lpstr>
      <vt:lpstr>Presentación de PowerPoint</vt:lpstr>
      <vt:lpstr>Flutter Dominicana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Management 2020</dc:title>
  <dc:creator>Diovamny</dc:creator>
  <cp:lastModifiedBy>Diovamny</cp:lastModifiedBy>
  <cp:revision>3</cp:revision>
  <dcterms:created xsi:type="dcterms:W3CDTF">2020-05-11T21:51:22Z</dcterms:created>
  <dcterms:modified xsi:type="dcterms:W3CDTF">2020-05-12T12:14:37Z</dcterms:modified>
</cp:coreProperties>
</file>